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600708312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600708312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d5b15f0a3_5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d5b15f0a3_5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cb20fba4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cb20fba4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41a928f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41a928f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641a928f56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641a928f56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641a928f5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641a928f5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41a928f56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41a928f56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41a928f56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41a928f56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641a928f5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641a928f5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rgbClr val="353535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2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2.png"/><Relationship Id="rId7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3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>
            <p:ph type="ctrTitle"/>
          </p:nvPr>
        </p:nvSpPr>
        <p:spPr>
          <a:xfrm>
            <a:off x="3431775" y="1082650"/>
            <a:ext cx="4795500" cy="2400000"/>
          </a:xfrm>
          <a:prstGeom prst="rect">
            <a:avLst/>
          </a:prstGeom>
          <a:effectLst>
            <a:outerShdw blurRad="42863" rotWithShape="0" algn="bl" dir="9180000" dist="381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 e Organização de  Computadores</a:t>
            </a:r>
            <a:endParaRPr/>
          </a:p>
        </p:txBody>
      </p:sp>
      <p:sp>
        <p:nvSpPr>
          <p:cNvPr id="74" name="Google Shape;74;p13"/>
          <p:cNvSpPr txBox="1"/>
          <p:nvPr>
            <p:ph idx="1" type="subTitle"/>
          </p:nvPr>
        </p:nvSpPr>
        <p:spPr>
          <a:xfrm>
            <a:off x="2516300" y="4131650"/>
            <a:ext cx="5560200" cy="541200"/>
          </a:xfrm>
          <a:prstGeom prst="rect">
            <a:avLst/>
          </a:prstGeom>
          <a:effectLst>
            <a:outerShdw rotWithShape="0" algn="bl" dir="9360000" dist="19050">
              <a:srgbClr val="000000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Técnicas</a:t>
            </a:r>
            <a:r>
              <a:rPr lang="en" sz="2400">
                <a:solidFill>
                  <a:srgbClr val="FFFFFF"/>
                </a:solidFill>
              </a:rPr>
              <a:t> para baixo consumo de energia</a:t>
            </a:r>
            <a:endParaRPr b="1" sz="2400">
              <a:solidFill>
                <a:srgbClr val="FFFFFF"/>
              </a:solidFill>
            </a:endParaRPr>
          </a:p>
        </p:txBody>
      </p:sp>
      <p:pic>
        <p:nvPicPr>
          <p:cNvPr id="75" name="Google Shape;7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0500" y="630225"/>
            <a:ext cx="1947474" cy="2128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2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2700" y="272850"/>
            <a:ext cx="934375" cy="1021098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2"/>
          <p:cNvSpPr txBox="1"/>
          <p:nvPr/>
        </p:nvSpPr>
        <p:spPr>
          <a:xfrm>
            <a:off x="565225" y="3068850"/>
            <a:ext cx="10605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4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4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effectLst>
            <a:outerShdw blurRad="57150" rotWithShape="0" algn="bl" dir="10800000" dist="381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Introdução</a:t>
            </a:r>
            <a:endParaRPr sz="3600">
              <a:solidFill>
                <a:schemeClr val="dk1"/>
              </a:solidFill>
            </a:endParaRPr>
          </a:p>
        </p:txBody>
      </p:sp>
      <p:sp>
        <p:nvSpPr>
          <p:cNvPr id="82" name="Google Shape;82;p14"/>
          <p:cNvSpPr txBox="1"/>
          <p:nvPr>
            <p:ph idx="4294967295" type="title"/>
          </p:nvPr>
        </p:nvSpPr>
        <p:spPr>
          <a:xfrm>
            <a:off x="529350" y="1605075"/>
            <a:ext cx="8085300" cy="1503600"/>
          </a:xfrm>
          <a:prstGeom prst="rect">
            <a:avLst/>
          </a:prstGeom>
          <a:effectLst>
            <a:outerShdw blurRad="57150" rotWithShape="0" algn="bl" dir="11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700">
                <a:latin typeface="Lato"/>
                <a:ea typeface="Lato"/>
                <a:cs typeface="Lato"/>
                <a:sym typeface="Lato"/>
              </a:rPr>
              <a:t>Hoje em dia, reduzir o consumo de energia é a grande prioridade das pessoas ao redor do mundo, seja por economia de dinheiro ou pela preservação do meio ambiente. Logo, vamos demonstrar algumas técnicas para reduzir esse consumo de energia.</a:t>
            </a:r>
            <a:endParaRPr sz="17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3" name="Google Shape;8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2700" y="272850"/>
            <a:ext cx="934375" cy="1021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46975" y="2773975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5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5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effectLst>
            <a:outerShdw blurRad="57150" rotWithShape="0" algn="bl" dir="10800000" dist="381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Processador</a:t>
            </a:r>
            <a:endParaRPr sz="2400"/>
          </a:p>
        </p:txBody>
      </p:sp>
      <p:sp>
        <p:nvSpPr>
          <p:cNvPr id="91" name="Google Shape;91;p15"/>
          <p:cNvSpPr txBox="1"/>
          <p:nvPr>
            <p:ph idx="4294967295" type="title"/>
          </p:nvPr>
        </p:nvSpPr>
        <p:spPr>
          <a:xfrm>
            <a:off x="529350" y="1605075"/>
            <a:ext cx="8085300" cy="1571400"/>
          </a:xfrm>
          <a:prstGeom prst="rect">
            <a:avLst/>
          </a:prstGeom>
          <a:effectLst>
            <a:outerShdw blurRad="57150" rotWithShape="0" algn="bl" dir="11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O processador é um grande consumidor de energia, isso se não for o maior consumidor devido ao seu poderoso poder de processamento em um nano intervalo de tempo, entretanto, é possível fazer com que o mesmo possa trabalhar consumindo menos energia, mas tem suas desvantagens.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92" name="Google Shape;9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2700" y="272850"/>
            <a:ext cx="934375" cy="1021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6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6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effectLst>
            <a:outerShdw blurRad="57150" rotWithShape="0" algn="bl" dir="10800000" dist="381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Economizando...</a:t>
            </a:r>
            <a:endParaRPr sz="2400"/>
          </a:p>
        </p:txBody>
      </p:sp>
      <p:sp>
        <p:nvSpPr>
          <p:cNvPr id="99" name="Google Shape;99;p16"/>
          <p:cNvSpPr txBox="1"/>
          <p:nvPr>
            <p:ph idx="4294967295" type="title"/>
          </p:nvPr>
        </p:nvSpPr>
        <p:spPr>
          <a:xfrm>
            <a:off x="535775" y="1582575"/>
            <a:ext cx="8085300" cy="1968900"/>
          </a:xfrm>
          <a:prstGeom prst="rect">
            <a:avLst/>
          </a:prstGeom>
          <a:effectLst>
            <a:outerShdw blurRad="57150" rotWithShape="0" algn="bl" dir="11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O que se pode fazer é desligar componentes do computador que não estão sendo utilizados, isso faz com que desempenho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aumente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e o consumo de energia seja reduzido. 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Desligar os dispositivos de entrada e saída não utilizados também ajuda a combater o uso excessivo de energia .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0" name="Google Shape;10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2700" y="272850"/>
            <a:ext cx="934375" cy="1021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7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effectLst>
            <a:outerShdw blurRad="57150" rotWithShape="0" algn="bl" dir="10800000" dist="381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Economizando...</a:t>
            </a:r>
            <a:endParaRPr sz="2400"/>
          </a:p>
        </p:txBody>
      </p:sp>
      <p:sp>
        <p:nvSpPr>
          <p:cNvPr id="107" name="Google Shape;107;p17"/>
          <p:cNvSpPr txBox="1"/>
          <p:nvPr>
            <p:ph idx="4294967295" type="title"/>
          </p:nvPr>
        </p:nvSpPr>
        <p:spPr>
          <a:xfrm>
            <a:off x="535775" y="1582575"/>
            <a:ext cx="8085300" cy="2393100"/>
          </a:xfrm>
          <a:prstGeom prst="rect">
            <a:avLst/>
          </a:prstGeom>
          <a:effectLst>
            <a:outerShdw blurRad="57150" rotWithShape="0" algn="bl" dir="11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Reduzir a frequência de Clock ajuda a reduzir e muito o consumo de energia, porém, com o Clock reduzido, o ciclo de processamento também é reduzido, logo, gera a queda no desempenho do computador.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Reduzindo essa frequência de clock, deixa de exigir de ventilação não sendo necessário o uso do cooler em força máxima, mais uma vantagem para reduzir o consumo de energia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2700" y="272850"/>
            <a:ext cx="934375" cy="1021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8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effectLst>
            <a:outerShdw blurRad="57150" rotWithShape="0" algn="bl" dir="10800000" dist="381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Economizando...</a:t>
            </a:r>
            <a:endParaRPr sz="2400"/>
          </a:p>
        </p:txBody>
      </p:sp>
      <p:sp>
        <p:nvSpPr>
          <p:cNvPr id="115" name="Google Shape;115;p18"/>
          <p:cNvSpPr txBox="1"/>
          <p:nvPr>
            <p:ph idx="4294967295" type="title"/>
          </p:nvPr>
        </p:nvSpPr>
        <p:spPr>
          <a:xfrm>
            <a:off x="529350" y="2031600"/>
            <a:ext cx="8085300" cy="1285200"/>
          </a:xfrm>
          <a:prstGeom prst="rect">
            <a:avLst/>
          </a:prstGeom>
          <a:effectLst>
            <a:outerShdw blurRad="57150" rotWithShape="0" algn="bl" dir="11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O modo Sleep faz com que o processador desligue quando não está processando nada.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Neste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modo, toda a energia do computador é cortada sendo que só a memória RAM recebe energia para guardar as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informações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.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2700" y="272850"/>
            <a:ext cx="934375" cy="1021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1329" y="3475163"/>
            <a:ext cx="2407746" cy="14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02743" y="3286049"/>
            <a:ext cx="2407750" cy="1806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9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9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effectLst>
            <a:outerShdw blurRad="57150" rotWithShape="0" algn="bl" dir="10800000" dist="381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Economizando...</a:t>
            </a:r>
            <a:endParaRPr sz="2400"/>
          </a:p>
        </p:txBody>
      </p:sp>
      <p:sp>
        <p:nvSpPr>
          <p:cNvPr id="125" name="Google Shape;125;p19"/>
          <p:cNvSpPr txBox="1"/>
          <p:nvPr>
            <p:ph idx="4294967295" type="title"/>
          </p:nvPr>
        </p:nvSpPr>
        <p:spPr>
          <a:xfrm>
            <a:off x="529350" y="1857450"/>
            <a:ext cx="8085300" cy="1428600"/>
          </a:xfrm>
          <a:prstGeom prst="rect">
            <a:avLst/>
          </a:prstGeom>
          <a:effectLst>
            <a:outerShdw blurRad="57150" rotWithShape="0" algn="bl" dir="11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0" lang="en" sz="1800">
                <a:latin typeface="Lato"/>
                <a:ea typeface="Lato"/>
                <a:cs typeface="Lato"/>
                <a:sym typeface="Lato"/>
              </a:rPr>
              <a:t>O modo Hibernação é praticamente a mesma coisa do Sleep, porém, toda os dados armazenados na memória RAM é passado para o Hard Disk, isso faz com que a volta do sistema leve mais tempo, entretanto, a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economia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de energia é maior.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2700" y="272850"/>
            <a:ext cx="934375" cy="10210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8579" y="3475187"/>
            <a:ext cx="2218943" cy="1428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25229" y="3475175"/>
            <a:ext cx="2407746" cy="142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1868" y="3286037"/>
            <a:ext cx="2407750" cy="18068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0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0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effectLst>
            <a:outerShdw blurRad="57150" rotWithShape="0" algn="bl" dir="10800000" dist="381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Modos Sleeps</a:t>
            </a:r>
            <a:endParaRPr sz="2400"/>
          </a:p>
        </p:txBody>
      </p:sp>
      <p:sp>
        <p:nvSpPr>
          <p:cNvPr id="136" name="Google Shape;136;p20"/>
          <p:cNvSpPr txBox="1"/>
          <p:nvPr>
            <p:ph idx="4294967295" type="title"/>
          </p:nvPr>
        </p:nvSpPr>
        <p:spPr>
          <a:xfrm>
            <a:off x="529350" y="1857450"/>
            <a:ext cx="8085300" cy="2331600"/>
          </a:xfrm>
          <a:prstGeom prst="rect">
            <a:avLst/>
          </a:prstGeom>
          <a:effectLst>
            <a:outerShdw blurRad="57150" rotWithShape="0" algn="bl" dir="11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Slow down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: Baixa o ciclo de Clock para centenas de hertz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Idle or Sleep: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Desativa o nucleo do processador mas mantem ligados temporizadores e memória ram. Qualquer interrupção faz o processador funcionar normalmente.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2700" y="272850"/>
            <a:ext cx="934375" cy="1021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1"/>
          <p:cNvPicPr preferRelativeResize="0"/>
          <p:nvPr/>
        </p:nvPicPr>
        <p:blipFill>
          <a:blip r:embed="rId3">
            <a:alphaModFix amt="48000"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>
            <p:ph idx="4294967295" type="title"/>
          </p:nvPr>
        </p:nvSpPr>
        <p:spPr>
          <a:xfrm>
            <a:off x="535775" y="712150"/>
            <a:ext cx="5197200" cy="768000"/>
          </a:xfrm>
          <a:prstGeom prst="rect">
            <a:avLst/>
          </a:prstGeom>
          <a:effectLst>
            <a:outerShdw blurRad="57150" rotWithShape="0" algn="bl" dir="10800000" dist="38100">
              <a:srgbClr val="000000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Modos Sleeps</a:t>
            </a:r>
            <a:endParaRPr sz="2400"/>
          </a:p>
        </p:txBody>
      </p:sp>
      <p:sp>
        <p:nvSpPr>
          <p:cNvPr id="144" name="Google Shape;144;p21"/>
          <p:cNvSpPr txBox="1"/>
          <p:nvPr>
            <p:ph idx="4294967295" type="title"/>
          </p:nvPr>
        </p:nvSpPr>
        <p:spPr>
          <a:xfrm>
            <a:off x="529350" y="1857450"/>
            <a:ext cx="8085300" cy="2331600"/>
          </a:xfrm>
          <a:prstGeom prst="rect">
            <a:avLst/>
          </a:prstGeom>
          <a:effectLst>
            <a:outerShdw blurRad="57150" rotWithShape="0" algn="bl" dir="11400000" dist="190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Deep Sleep or Ligth Hiberation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: Desliga o nuclo do processar e configura o desligamento de alguns ou todos os 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periféricos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do computador.</a:t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0" sz="18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Deep Hibernation </a:t>
            </a:r>
            <a:r>
              <a:rPr lang="en" sz="1800">
                <a:latin typeface="Lato"/>
                <a:ea typeface="Lato"/>
                <a:cs typeface="Lato"/>
                <a:sym typeface="Lato"/>
              </a:rPr>
              <a:t>or Power Down:</a:t>
            </a:r>
            <a:r>
              <a:rPr b="0" lang="en" sz="1800">
                <a:latin typeface="Lato"/>
                <a:ea typeface="Lato"/>
                <a:cs typeface="Lato"/>
                <a:sym typeface="Lato"/>
              </a:rPr>
              <a:t> O processador escolhe qual periférico desligar ou desliga quase todos.</a:t>
            </a:r>
            <a:endParaRPr b="0"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2700" y="272850"/>
            <a:ext cx="934375" cy="1021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